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714" r:id="rId1"/>
  </p:sldMasterIdLst>
  <p:notesMasterIdLst>
    <p:notesMasterId r:id="rId17"/>
  </p:notesMasterIdLst>
  <p:sldIdLst>
    <p:sldId id="276" r:id="rId2"/>
    <p:sldId id="257" r:id="rId3"/>
    <p:sldId id="274" r:id="rId4"/>
    <p:sldId id="279" r:id="rId5"/>
    <p:sldId id="267" r:id="rId6"/>
    <p:sldId id="258" r:id="rId7"/>
    <p:sldId id="278" r:id="rId8"/>
    <p:sldId id="277" r:id="rId9"/>
    <p:sldId id="265" r:id="rId10"/>
    <p:sldId id="271" r:id="rId11"/>
    <p:sldId id="260" r:id="rId12"/>
    <p:sldId id="261" r:id="rId13"/>
    <p:sldId id="264" r:id="rId14"/>
    <p:sldId id="263" r:id="rId15"/>
    <p:sldId id="268" r:id="rId16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A8BC10"/>
    <a:srgbClr val="6832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E171933-4619-4E11-9A3F-F7608DF75F80}" styleName="Estilo medio 1 - Énfasis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82" autoAdjust="0"/>
    <p:restoredTop sz="94660"/>
  </p:normalViewPr>
  <p:slideViewPr>
    <p:cSldViewPr snapToGrid="0">
      <p:cViewPr varScale="1">
        <p:scale>
          <a:sx n="96" d="100"/>
          <a:sy n="96" d="100"/>
        </p:scale>
        <p:origin x="7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jpg>
</file>

<file path=ppt/media/image12.JP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B3BA2ADF-1D8F-4A4E-9C87-9B806A790625}" type="datetimeFigureOut">
              <a:rPr lang="es-ES"/>
              <a:pPr>
                <a:defRPr/>
              </a:pPr>
              <a:t>29/11/16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/>
              <a:t>Editar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0A9475B4-E397-4EF0-9D46-A04B1B93024B}" type="slidenum">
              <a:rPr lang="es-ES"/>
              <a:pPr>
                <a:defRPr/>
              </a:pPr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123963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/>
          </a:extLst>
        </p:spPr>
      </p:pic>
      <p:grpSp>
        <p:nvGrpSpPr>
          <p:cNvPr id="5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1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2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3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4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5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8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0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3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4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6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8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9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0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1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2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3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5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6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7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8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9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0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1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2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3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4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5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7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8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9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0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1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2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3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4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5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6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7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8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9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60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075" y="541020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169234-49B3-4A22-8399-2537D4D095CA}" type="datetimeFigureOut">
              <a:rPr lang="es-ES"/>
              <a:pPr>
                <a:defRPr/>
              </a:pPr>
              <a:t>29/11/16</a:t>
            </a:fld>
            <a:endParaRPr lang="es-ES"/>
          </a:p>
        </p:txBody>
      </p:sp>
      <p:sp>
        <p:nvSpPr>
          <p:cNvPr id="6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5" y="5410200"/>
            <a:ext cx="512445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475" y="5410200"/>
            <a:ext cx="771525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287A38-92CD-42D1-BDF2-39859896B102}" type="slidenum">
              <a:rPr lang="es-ES"/>
              <a:pPr>
                <a:defRPr/>
              </a:pPr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8248628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3200"/>
            </a:lvl1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09FBF8-790C-4E16-92BC-C65B1A233909}" type="datetimeFigureOut">
              <a:rPr lang="es-ES"/>
              <a:pPr>
                <a:defRPr/>
              </a:pPr>
              <a:t>29/11/16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40574C-1CE3-4419-9A6E-E1F34A0667E9}" type="slidenum">
              <a:rPr lang="es-ES"/>
              <a:pPr>
                <a:defRPr/>
              </a:pPr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2027150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60A011-82FB-46E6-9889-BF0606616C37}" type="datetimeFigureOut">
              <a:rPr lang="es-ES"/>
              <a:pPr>
                <a:defRPr/>
              </a:pPr>
              <a:t>29/11/16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4AE93F-77A3-4CE6-A5EE-B3CCF5D169DC}" type="slidenum">
              <a:rPr lang="es-ES"/>
              <a:pPr>
                <a:defRPr/>
              </a:pPr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0961812"/>
      </p:ext>
    </p:extLst>
  </p:cSld>
  <p:clrMapOvr>
    <a:masterClrMapping/>
  </p:clrMapOvr>
  <p:transition spd="slow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9"/>
          <p:cNvSpPr txBox="1"/>
          <p:nvPr/>
        </p:nvSpPr>
        <p:spPr>
          <a:xfrm>
            <a:off x="903288" y="731838"/>
            <a:ext cx="609600" cy="585787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8000" dirty="0">
                <a:effectLst/>
              </a:rPr>
              <a:t>“</a:t>
            </a:r>
          </a:p>
        </p:txBody>
      </p:sp>
      <p:sp>
        <p:nvSpPr>
          <p:cNvPr id="6" name="TextBox 60"/>
          <p:cNvSpPr txBox="1"/>
          <p:nvPr/>
        </p:nvSpPr>
        <p:spPr>
          <a:xfrm>
            <a:off x="10537825" y="2765425"/>
            <a:ext cx="609600" cy="584200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8000" dirty="0"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0B8458-3B9E-41B9-8808-B93A02CE7268}" type="datetimeFigureOut">
              <a:rPr lang="es-ES"/>
              <a:pPr>
                <a:defRPr/>
              </a:pPr>
              <a:t>29/11/16</a:t>
            </a:fld>
            <a:endParaRPr lang="es-E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313B71-C379-43DB-B465-63B142319023}" type="slidenum">
              <a:rPr lang="es-ES"/>
              <a:pPr>
                <a:defRPr/>
              </a:pPr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7125560"/>
      </p:ext>
    </p:extLst>
  </p:cSld>
  <p:clrMapOvr>
    <a:masterClrMapping/>
  </p:clrMapOvr>
  <p:transition spd="slow"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67B78B-71BC-4992-8836-D9616EB72B0E}" type="datetimeFigureOut">
              <a:rPr lang="es-ES"/>
              <a:pPr>
                <a:defRPr/>
              </a:pPr>
              <a:t>29/11/16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CE0F06-086D-44B5-99E5-B65A1305A62E}" type="slidenum">
              <a:rPr lang="es-ES"/>
              <a:pPr>
                <a:defRPr/>
              </a:pPr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93482745"/>
      </p:ext>
    </p:extLst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88E54E-AB38-4E94-9D12-D9187A84CC1C}" type="datetimeFigureOut">
              <a:rPr lang="es-ES"/>
              <a:pPr>
                <a:defRPr/>
              </a:pPr>
              <a:t>29/11/16</a:t>
            </a:fld>
            <a:endParaRPr lang="es-ES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1F66EE-0D8A-4F65-8E7C-FE0B5DC8ED6F}" type="slidenum">
              <a:rPr lang="es-ES"/>
              <a:pPr>
                <a:defRPr/>
              </a:pPr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5176663"/>
      </p:ext>
    </p:extLst>
  </p:cSld>
  <p:clrMapOvr>
    <a:masterClrMapping/>
  </p:clrMapOvr>
  <p:transition spd="slow">
    <p:cove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2000" dirty="0"/>
            </a:lvl1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2000" dirty="0"/>
            </a:lvl1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2000" dirty="0"/>
            </a:lvl1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A98028-E06C-4B34-B1C1-A3A645DF0154}" type="datetimeFigureOut">
              <a:rPr lang="es-ES"/>
              <a:pPr>
                <a:defRPr/>
              </a:pPr>
              <a:t>29/11/16</a:t>
            </a:fld>
            <a:endParaRPr lang="es-E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858AAE-2AA5-4FE6-BFF8-6509B5A4ED46}" type="slidenum">
              <a:rPr lang="es-ES"/>
              <a:pPr>
                <a:defRPr/>
              </a:pPr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034201"/>
      </p:ext>
    </p:extLst>
  </p:cSld>
  <p:clrMapOvr>
    <a:masterClrMapping/>
  </p:clrMapOvr>
  <p:transition spd="slow">
    <p:cover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DBEF54-9967-4907-98F4-D0DF8C4ED060}" type="datetimeFigureOut">
              <a:rPr lang="es-ES"/>
              <a:pPr>
                <a:defRPr/>
              </a:pPr>
              <a:t>29/11/16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A90604-92F4-441D-A92E-B2C4332CFB53}" type="slidenum">
              <a:rPr lang="es-ES"/>
              <a:pPr>
                <a:defRPr/>
              </a:pPr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22896716"/>
      </p:ext>
    </p:extLst>
  </p:cSld>
  <p:clrMapOvr>
    <a:masterClrMapping/>
  </p:clrMapOvr>
  <p:transition spd="slow">
    <p:cover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E9A4C5-0420-4B3F-9A94-D130DDB3F3D3}" type="datetimeFigureOut">
              <a:rPr lang="es-ES"/>
              <a:pPr>
                <a:defRPr/>
              </a:pPr>
              <a:t>29/11/16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2A9AD6-CF45-4B43-9888-ADE600BA35E7}" type="slidenum">
              <a:rPr lang="es-ES"/>
              <a:pPr>
                <a:defRPr/>
              </a:pPr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6522419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40B3A2-75EB-46AB-BABE-88CAB2AF59FB}" type="datetimeFigureOut">
              <a:rPr lang="es-ES"/>
              <a:pPr>
                <a:defRPr/>
              </a:pPr>
              <a:t>29/11/16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FF5F79-BE56-40B7-AFCE-00D4CAB66623}" type="slidenum">
              <a:rPr lang="es-ES"/>
              <a:pPr>
                <a:defRPr/>
              </a:pPr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16409775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F75212-2127-446D-97C4-8564B997A2C4}" type="datetimeFigureOut">
              <a:rPr lang="es-ES"/>
              <a:pPr>
                <a:defRPr/>
              </a:pPr>
              <a:t>29/11/16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6A89D9-1FEE-4B86-B96F-1C9CE117E813}" type="slidenum">
              <a:rPr lang="es-ES"/>
              <a:pPr>
                <a:defRPr/>
              </a:pPr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3213790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DE3856-BDDF-4741-BFBE-4DE873E57FA0}" type="datetimeFigureOut">
              <a:rPr lang="es-ES"/>
              <a:pPr>
                <a:defRPr/>
              </a:pPr>
              <a:t>29/11/16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DB025A-760F-453D-AF3D-4269F62CCD58}" type="slidenum">
              <a:rPr lang="es-ES"/>
              <a:pPr>
                <a:defRPr/>
              </a:pPr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3531439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7241A-B690-43C4-A198-87AE8E4F515E}" type="datetimeFigureOut">
              <a:rPr lang="es-ES"/>
              <a:pPr>
                <a:defRPr/>
              </a:pPr>
              <a:t>29/11/16</a:t>
            </a:fld>
            <a:endParaRPr lang="es-E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0E1C4F-1400-4FA8-A38F-463E9AB292CE}" type="slidenum">
              <a:rPr lang="es-ES"/>
              <a:pPr>
                <a:defRPr/>
              </a:pPr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0467264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A7892C-5ACF-4521-8D62-F024700E4176}" type="datetimeFigureOut">
              <a:rPr lang="es-ES"/>
              <a:pPr>
                <a:defRPr/>
              </a:pPr>
              <a:t>29/11/16</a:t>
            </a:fld>
            <a:endParaRPr lang="es-E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DA874F-1087-4E4B-B741-D7C189EBBB2A}" type="slidenum">
              <a:rPr lang="es-ES"/>
              <a:pPr>
                <a:defRPr/>
              </a:pPr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0953586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03CFB4-BD15-45E5-BEA4-3540325E7E13}" type="datetimeFigureOut">
              <a:rPr lang="es-ES"/>
              <a:pPr>
                <a:defRPr/>
              </a:pPr>
              <a:t>29/11/16</a:t>
            </a:fld>
            <a:endParaRPr lang="es-E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63E61E-DB96-4B7A-B8F1-F05AC216EC77}" type="slidenum">
              <a:rPr lang="es-ES"/>
              <a:pPr>
                <a:defRPr/>
              </a:pPr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65058555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EC520D-E554-4C81-885E-9BA232A419DA}" type="datetimeFigureOut">
              <a:rPr lang="es-ES"/>
              <a:pPr>
                <a:defRPr/>
              </a:pPr>
              <a:t>29/11/16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806E65-1AD5-47CE-AE4D-5B2C72F9F6CF}" type="slidenum">
              <a:rPr lang="es-ES"/>
              <a:pPr>
                <a:defRPr/>
              </a:pPr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314489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E06AC5-8694-4D77-8B62-2CCB790A9F47}" type="datetimeFigureOut">
              <a:rPr lang="es-ES"/>
              <a:pPr>
                <a:defRPr/>
              </a:pPr>
              <a:t>29/11/16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9E5522-B9DE-499F-B5F0-BB8868102008}" type="slidenum">
              <a:rPr lang="es-ES"/>
              <a:pPr>
                <a:defRPr/>
              </a:pPr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8486701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/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/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9125"/>
            <a:ext cx="9906000" cy="1477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102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41413" y="2249488"/>
            <a:ext cx="9906000" cy="3541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ES"/>
              <a:t>Editar el estilo de texto del patrón</a:t>
            </a:r>
          </a:p>
          <a:p>
            <a:pPr lvl="1"/>
            <a:r>
              <a:rPr lang="es-ES" altLang="es-ES"/>
              <a:t>Segundo nivel</a:t>
            </a:r>
          </a:p>
          <a:p>
            <a:pPr lvl="2"/>
            <a:r>
              <a:rPr lang="es-ES" altLang="es-ES"/>
              <a:t>Tercer nivel</a:t>
            </a:r>
          </a:p>
          <a:p>
            <a:pPr lvl="3"/>
            <a:r>
              <a:rPr lang="es-ES" altLang="es-ES"/>
              <a:t>Cuarto nivel</a:t>
            </a:r>
          </a:p>
          <a:p>
            <a:pPr lvl="4"/>
            <a:r>
              <a:rPr lang="es-ES" altLang="es-ES"/>
              <a:t>Quinto nivel</a:t>
            </a:r>
            <a:endParaRPr lang="en-US" alt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488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5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C2AD11F-E7AC-43C6-80EF-15194432E89C}" type="datetimeFigureOut">
              <a:rPr lang="es-ES"/>
              <a:pPr>
                <a:defRPr/>
              </a:pPr>
              <a:t>29/11/16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3" y="5883275"/>
            <a:ext cx="6238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050" cap="all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5888" y="5883275"/>
            <a:ext cx="7715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5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002FDDE9-D73C-446E-9C12-C1E394703D41}" type="slidenum">
              <a:rPr lang="es-ES"/>
              <a:pPr>
                <a:defRPr/>
              </a:pPr>
              <a:t>‹Nr.›</a:t>
            </a:fld>
            <a:endParaRPr lang="es-E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882" r:id="rId1"/>
    <p:sldLayoutId id="2147484867" r:id="rId2"/>
    <p:sldLayoutId id="2147484868" r:id="rId3"/>
    <p:sldLayoutId id="2147484869" r:id="rId4"/>
    <p:sldLayoutId id="2147484870" r:id="rId5"/>
    <p:sldLayoutId id="2147484871" r:id="rId6"/>
    <p:sldLayoutId id="2147484872" r:id="rId7"/>
    <p:sldLayoutId id="2147484873" r:id="rId8"/>
    <p:sldLayoutId id="2147484874" r:id="rId9"/>
    <p:sldLayoutId id="2147484875" r:id="rId10"/>
    <p:sldLayoutId id="2147484876" r:id="rId11"/>
    <p:sldLayoutId id="2147484883" r:id="rId12"/>
    <p:sldLayoutId id="2147484877" r:id="rId13"/>
    <p:sldLayoutId id="2147484878" r:id="rId14"/>
    <p:sldLayoutId id="2147484879" r:id="rId15"/>
    <p:sldLayoutId id="2147484880" r:id="rId16"/>
    <p:sldLayoutId id="2147484881" r:id="rId17"/>
  </p:sldLayoutIdLst>
  <p:transition spd="slow">
    <p:cover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kern="1200" cap="all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9pPr>
    </p:titleStyle>
    <p:bodyStyle>
      <a:lvl1pPr marL="228600" indent="-228600" algn="l" rtl="0" eaLnBrk="0" fontAlgn="base" hangingPunct="0">
        <a:lnSpc>
          <a:spcPct val="120000"/>
        </a:lnSpc>
        <a:spcBef>
          <a:spcPts val="1000"/>
        </a:spcBef>
        <a:spcAft>
          <a:spcPct val="0"/>
        </a:spcAft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3.gi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9.jpg"/><Relationship Id="rId5" Type="http://schemas.openxmlformats.org/officeDocument/2006/relationships/image" Target="../media/image10.png"/><Relationship Id="rId6" Type="http://schemas.openxmlformats.org/officeDocument/2006/relationships/image" Target="../media/image11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135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ítulo 1"/>
          <p:cNvSpPr txBox="1">
            <a:spLocks/>
          </p:cNvSpPr>
          <p:nvPr/>
        </p:nvSpPr>
        <p:spPr>
          <a:xfrm>
            <a:off x="1217613" y="604838"/>
            <a:ext cx="9144000" cy="286385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 algn="ctr" defTabSz="914400" eaLnBrk="1" fontAlgn="auto" hangingPunct="1">
              <a:spcAft>
                <a:spcPts val="0"/>
              </a:spcAft>
              <a:defRPr/>
            </a:pPr>
            <a:endParaRPr lang="es-ES" altLang="es-ES" sz="6000" dirty="0">
              <a:solidFill>
                <a:schemeClr val="bg2">
                  <a:lumMod val="95000"/>
                  <a:lumOff val="5000"/>
                </a:schemeClr>
              </a:solidFill>
              <a:latin typeface="Bauhaus 93" panose="04030905020B02020C02" pitchFamily="82" charset="0"/>
            </a:endParaRPr>
          </a:p>
          <a:p>
            <a:pPr algn="ctr" defTabSz="914400" eaLnBrk="1" fontAlgn="auto" hangingPunct="1">
              <a:spcAft>
                <a:spcPts val="0"/>
              </a:spcAft>
              <a:defRPr/>
            </a:pPr>
            <a:endParaRPr lang="es-ES" altLang="es-ES" sz="6000" dirty="0">
              <a:solidFill>
                <a:schemeClr val="bg2">
                  <a:lumMod val="95000"/>
                  <a:lumOff val="5000"/>
                </a:schemeClr>
              </a:solidFill>
              <a:latin typeface="Bauhaus 93" panose="04030905020B02020C02" pitchFamily="82" charset="0"/>
            </a:endParaRPr>
          </a:p>
          <a:p>
            <a:pPr algn="ctr" defTabSz="914400" eaLnBrk="1" fontAlgn="auto" hangingPunct="1">
              <a:spcAft>
                <a:spcPts val="0"/>
              </a:spcAft>
              <a:defRPr/>
            </a:pPr>
            <a:r>
              <a:rPr lang="es-ES" altLang="es-ES" sz="6000" dirty="0">
                <a:solidFill>
                  <a:schemeClr val="bg2">
                    <a:lumMod val="95000"/>
                    <a:lumOff val="5000"/>
                  </a:schemeClr>
                </a:solidFill>
                <a:latin typeface="Bauhaus 93" panose="04030905020B02020C02" pitchFamily="82" charset="0"/>
              </a:rPr>
              <a:t>SPACE INVADERS</a:t>
            </a:r>
          </a:p>
        </p:txBody>
      </p:sp>
      <p:sp>
        <p:nvSpPr>
          <p:cNvPr id="21" name="Subtítulo 2"/>
          <p:cNvSpPr txBox="1">
            <a:spLocks/>
          </p:cNvSpPr>
          <p:nvPr/>
        </p:nvSpPr>
        <p:spPr>
          <a:xfrm>
            <a:off x="1792288" y="4330700"/>
            <a:ext cx="9144000" cy="1655763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400" eaLnBrk="1" fontAlgn="auto" hangingPunct="1"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s-ES" altLang="es-ES" sz="3600" dirty="0">
                <a:solidFill>
                  <a:schemeClr val="bg2">
                    <a:lumMod val="95000"/>
                    <a:lumOff val="5000"/>
                  </a:schemeClr>
                </a:solidFill>
                <a:latin typeface="Berlin Sans FB Demi" panose="020E0802020502020306" pitchFamily="34" charset="0"/>
              </a:rPr>
              <a:t>GRUPO 3</a:t>
            </a:r>
          </a:p>
          <a:p>
            <a:pPr algn="r" defTabSz="914400" eaLnBrk="1" fontAlgn="auto" hangingPunct="1"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s-ES" altLang="es-ES" sz="3600" dirty="0" smtClean="0">
                <a:solidFill>
                  <a:schemeClr val="bg2">
                    <a:lumMod val="95000"/>
                    <a:lumOff val="5000"/>
                  </a:schemeClr>
                </a:solidFill>
                <a:latin typeface="Berlin Sans FB Demi" panose="020E0802020502020306" pitchFamily="34" charset="0"/>
              </a:rPr>
              <a:t>SPRINT CUARTO [FINAL]</a:t>
            </a:r>
            <a:endParaRPr lang="es-ES" altLang="es-ES" sz="3600" dirty="0">
              <a:solidFill>
                <a:schemeClr val="bg2">
                  <a:lumMod val="95000"/>
                  <a:lumOff val="5000"/>
                </a:schemeClr>
              </a:solidFill>
              <a:latin typeface="Berlin Sans FB Demi" panose="020E0802020502020306" pitchFamily="34" charset="0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" name="CuadroTexto 1"/>
          <p:cNvSpPr txBox="1"/>
          <p:nvPr/>
        </p:nvSpPr>
        <p:spPr>
          <a:xfrm>
            <a:off x="1133475" y="561975"/>
            <a:ext cx="8405813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NIKO NIKOS Y </a:t>
            </a:r>
            <a:r>
              <a:rPr 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KUDOS</a:t>
            </a:r>
            <a:endParaRPr 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4353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361" y="1543464"/>
            <a:ext cx="9810323" cy="3967677"/>
          </a:xfrm>
          <a:prstGeom prst="rect">
            <a:avLst/>
          </a:prstGeom>
        </p:spPr>
      </p:pic>
      <p:sp>
        <p:nvSpPr>
          <p:cNvPr id="20" name="Rectángulo 19"/>
          <p:cNvSpPr/>
          <p:nvPr/>
        </p:nvSpPr>
        <p:spPr>
          <a:xfrm>
            <a:off x="1066799" y="1562100"/>
            <a:ext cx="9817101" cy="39497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4099" y="3771016"/>
            <a:ext cx="562297" cy="4090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175" y="5448650"/>
            <a:ext cx="562297" cy="4090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370" y="3728366"/>
            <a:ext cx="562297" cy="4090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520" y="6291008"/>
            <a:ext cx="562297" cy="4090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718" y="4623371"/>
            <a:ext cx="562297" cy="4090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223" y="3578381"/>
            <a:ext cx="562297" cy="4090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5602" name="CuadroTexto 1"/>
          <p:cNvSpPr txBox="1">
            <a:spLocks noChangeArrowheads="1"/>
          </p:cNvSpPr>
          <p:nvPr/>
        </p:nvSpPr>
        <p:spPr bwMode="auto">
          <a:xfrm>
            <a:off x="1762587" y="547408"/>
            <a:ext cx="8167621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GESTION SEGÚN EL </a:t>
            </a:r>
            <a:r>
              <a:rPr lang="es-ES" altLang="es-ES" sz="400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TABLERO </a:t>
            </a:r>
            <a:r>
              <a:rPr lang="es-ES" altLang="es-ES" sz="400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SCRUM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5377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CuadroTexto 1"/>
          <p:cNvSpPr txBox="1">
            <a:spLocks noChangeArrowheads="1"/>
          </p:cNvSpPr>
          <p:nvPr/>
        </p:nvSpPr>
        <p:spPr bwMode="auto">
          <a:xfrm>
            <a:off x="5478555" y="5120453"/>
            <a:ext cx="1775977" cy="707886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2000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SPACE INVADERS</a:t>
            </a:r>
            <a:endParaRPr lang="es-ES" altLang="es-ES" sz="2000" dirty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21" name="Rectángulo 20"/>
          <p:cNvSpPr/>
          <p:nvPr/>
        </p:nvSpPr>
        <p:spPr>
          <a:xfrm>
            <a:off x="587375" y="1762503"/>
            <a:ext cx="10639425" cy="347802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76" y="1537586"/>
            <a:ext cx="10639424" cy="4728659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848" y="200912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6626" name="CuadroTexto 1"/>
          <p:cNvSpPr txBox="1">
            <a:spLocks noChangeArrowheads="1"/>
          </p:cNvSpPr>
          <p:nvPr/>
        </p:nvSpPr>
        <p:spPr bwMode="auto">
          <a:xfrm>
            <a:off x="898525" y="604838"/>
            <a:ext cx="383222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RETROSPECTIVA</a:t>
            </a:r>
          </a:p>
        </p:txBody>
      </p:sp>
      <p:pic>
        <p:nvPicPr>
          <p:cNvPr id="16402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403" name="4edb42cef57d057480e9c39bbfd87f8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2539" y="1980473"/>
            <a:ext cx="4033838" cy="3665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28" name="Shape 128"/>
          <p:cNvSpPr/>
          <p:nvPr/>
        </p:nvSpPr>
        <p:spPr>
          <a:xfrm>
            <a:off x="9461500" y="2822575"/>
            <a:ext cx="292100" cy="342900"/>
          </a:xfrm>
          <a:prstGeom prst="rect">
            <a:avLst/>
          </a:prstGeom>
          <a:ln w="12700">
            <a:miter lim="400000"/>
          </a:ln>
          <a:extLst/>
        </p:spPr>
        <p:txBody>
          <a:bodyPr wrap="none" lIns="35719" tIns="35719" rIns="35719" bIns="35719" anchor="ctr">
            <a:spAutoFit/>
          </a:bodyPr>
          <a:lstStyle/>
          <a:p>
            <a:pPr marL="217033" indent="-217033">
              <a:buSzPct val="75000"/>
              <a:buFontTx/>
              <a:buChar char="•"/>
              <a:defRPr sz="2500"/>
            </a:pPr>
            <a:endParaRPr sz="1758"/>
          </a:p>
        </p:txBody>
      </p:sp>
      <p:sp>
        <p:nvSpPr>
          <p:cNvPr id="30" name="Shape 130"/>
          <p:cNvSpPr/>
          <p:nvPr/>
        </p:nvSpPr>
        <p:spPr>
          <a:xfrm>
            <a:off x="8961438" y="2944813"/>
            <a:ext cx="290512" cy="342900"/>
          </a:xfrm>
          <a:prstGeom prst="rect">
            <a:avLst/>
          </a:prstGeom>
          <a:ln w="12700">
            <a:miter lim="400000"/>
          </a:ln>
          <a:extLst/>
        </p:spPr>
        <p:txBody>
          <a:bodyPr wrap="none" lIns="35719" tIns="35719" rIns="35719" bIns="35719" anchor="ctr">
            <a:spAutoFit/>
          </a:bodyPr>
          <a:lstStyle/>
          <a:p>
            <a:pPr marL="217033" indent="-217033">
              <a:buSzPct val="75000"/>
              <a:buFontTx/>
              <a:buChar char="•"/>
              <a:defRPr sz="2500"/>
            </a:pPr>
            <a:endParaRPr sz="1758"/>
          </a:p>
        </p:txBody>
      </p:sp>
      <p:sp>
        <p:nvSpPr>
          <p:cNvPr id="32" name="Rectángulo 31"/>
          <p:cNvSpPr/>
          <p:nvPr/>
        </p:nvSpPr>
        <p:spPr>
          <a:xfrm>
            <a:off x="1131359" y="1912949"/>
            <a:ext cx="3290114" cy="1223963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</a:rPr>
              <a:t> Actitud </a:t>
            </a:r>
            <a:r>
              <a:rPr lang="es-ES" sz="1600" dirty="0">
                <a:solidFill>
                  <a:schemeClr val="bg1">
                    <a:lumMod val="10000"/>
                  </a:schemeClr>
                </a:solidFill>
              </a:rPr>
              <a:t>del equipo</a:t>
            </a:r>
          </a:p>
        </p:txBody>
      </p:sp>
      <p:sp>
        <p:nvSpPr>
          <p:cNvPr id="37" name="Rectángulo 36"/>
          <p:cNvSpPr/>
          <p:nvPr/>
        </p:nvSpPr>
        <p:spPr>
          <a:xfrm>
            <a:off x="1260231" y="4558817"/>
            <a:ext cx="3311525" cy="1488477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 dirty="0"/>
          </a:p>
        </p:txBody>
      </p:sp>
      <p:sp>
        <p:nvSpPr>
          <p:cNvPr id="38" name="Rectángulo 37"/>
          <p:cNvSpPr/>
          <p:nvPr/>
        </p:nvSpPr>
        <p:spPr>
          <a:xfrm>
            <a:off x="4907053" y="430606"/>
            <a:ext cx="2944812" cy="1510907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endParaRPr lang="es-ES" dirty="0"/>
          </a:p>
        </p:txBody>
      </p:sp>
      <p:sp>
        <p:nvSpPr>
          <p:cNvPr id="39" name="Rectángulo 38"/>
          <p:cNvSpPr/>
          <p:nvPr/>
        </p:nvSpPr>
        <p:spPr>
          <a:xfrm>
            <a:off x="8292447" y="1955194"/>
            <a:ext cx="2724419" cy="1414275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endParaRPr lang="es-ES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40" name="Rectángulo 39"/>
          <p:cNvSpPr/>
          <p:nvPr/>
        </p:nvSpPr>
        <p:spPr>
          <a:xfrm>
            <a:off x="8008316" y="4532689"/>
            <a:ext cx="3377485" cy="1223962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dirty="0" smtClean="0">
                <a:solidFill>
                  <a:schemeClr val="bg1">
                    <a:lumMod val="10000"/>
                  </a:schemeClr>
                </a:solidFill>
              </a:rPr>
              <a:t>Aportaciones al mundo</a:t>
            </a:r>
            <a:endParaRPr lang="es-ES" dirty="0"/>
          </a:p>
        </p:txBody>
      </p:sp>
      <p:sp>
        <p:nvSpPr>
          <p:cNvPr id="21" name="Shape 121"/>
          <p:cNvSpPr/>
          <p:nvPr/>
        </p:nvSpPr>
        <p:spPr>
          <a:xfrm>
            <a:off x="2416175" y="4586288"/>
            <a:ext cx="827088" cy="379412"/>
          </a:xfrm>
          <a:prstGeom prst="rect">
            <a:avLst/>
          </a:prstGeom>
          <a:ln w="12700">
            <a:miter lim="400000"/>
          </a:ln>
          <a:extLst/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Do less</a:t>
            </a:r>
          </a:p>
        </p:txBody>
      </p:sp>
      <p:sp>
        <p:nvSpPr>
          <p:cNvPr id="22" name="Shape 122"/>
          <p:cNvSpPr/>
          <p:nvPr/>
        </p:nvSpPr>
        <p:spPr>
          <a:xfrm>
            <a:off x="9221788" y="4600575"/>
            <a:ext cx="993775" cy="379413"/>
          </a:xfrm>
          <a:prstGeom prst="rect">
            <a:avLst/>
          </a:prstGeom>
          <a:ln w="12700">
            <a:miter lim="400000"/>
          </a:ln>
          <a:extLst/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Do more</a:t>
            </a:r>
          </a:p>
        </p:txBody>
      </p:sp>
      <p:sp>
        <p:nvSpPr>
          <p:cNvPr id="24" name="Shape 124"/>
          <p:cNvSpPr/>
          <p:nvPr/>
        </p:nvSpPr>
        <p:spPr>
          <a:xfrm>
            <a:off x="9045575" y="1941513"/>
            <a:ext cx="1235075" cy="379412"/>
          </a:xfrm>
          <a:prstGeom prst="rect">
            <a:avLst/>
          </a:prstGeom>
          <a:ln w="12700">
            <a:miter lim="400000"/>
          </a:ln>
          <a:extLst/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Stop Doing</a:t>
            </a:r>
          </a:p>
        </p:txBody>
      </p:sp>
      <p:sp>
        <p:nvSpPr>
          <p:cNvPr id="20" name="Shape 120"/>
          <p:cNvSpPr/>
          <p:nvPr/>
        </p:nvSpPr>
        <p:spPr>
          <a:xfrm>
            <a:off x="2238375" y="1885701"/>
            <a:ext cx="1285801" cy="379912"/>
          </a:xfrm>
          <a:prstGeom prst="rect">
            <a:avLst/>
          </a:prstGeom>
          <a:ln w="12700">
            <a:miter lim="400000"/>
          </a:ln>
          <a:extLst/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Keep </a:t>
            </a:r>
            <a:r>
              <a:rPr sz="2000" dirty="0" err="1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Doin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g</a:t>
            </a:r>
            <a:endParaRPr sz="2000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3" name="Shape 123"/>
          <p:cNvSpPr/>
          <p:nvPr/>
        </p:nvSpPr>
        <p:spPr>
          <a:xfrm>
            <a:off x="5563755" y="487607"/>
            <a:ext cx="1452562" cy="379412"/>
          </a:xfrm>
          <a:prstGeom prst="rect">
            <a:avLst/>
          </a:prstGeom>
          <a:ln w="12700">
            <a:miter lim="400000"/>
          </a:ln>
          <a:extLst/>
        </p:spPr>
        <p:txBody>
          <a:bodyPr wrap="squar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</a:rPr>
              <a:t>Start Doing</a:t>
            </a:r>
          </a:p>
        </p:txBody>
      </p:sp>
      <p:pic>
        <p:nvPicPr>
          <p:cNvPr id="36" name="4edb42cef57d057480e9c39bbfd87f8e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2458" y="825507"/>
            <a:ext cx="1233859" cy="1121204"/>
          </a:xfrm>
          <a:prstGeom prst="rect">
            <a:avLst/>
          </a:prstGeom>
          <a:noFill/>
          <a:ln>
            <a:noFill/>
          </a:ln>
          <a:effectLst>
            <a:glow rad="127000">
              <a:schemeClr val="tx2"/>
            </a:glow>
          </a:effectLst>
          <a:extLst/>
        </p:spPr>
      </p:pic>
      <p:pic>
        <p:nvPicPr>
          <p:cNvPr id="41" name="4edb42cef57d057480e9c39bbfd87f8e.pn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2789" y="4917941"/>
            <a:ext cx="1233859" cy="1121204"/>
          </a:xfrm>
          <a:prstGeom prst="rect">
            <a:avLst/>
          </a:prstGeom>
          <a:noFill/>
          <a:ln>
            <a:noFill/>
          </a:ln>
          <a:effectLst>
            <a:glow rad="127000">
              <a:schemeClr val="tx2"/>
            </a:glow>
          </a:effectLst>
          <a:extLst/>
        </p:spPr>
      </p:pic>
      <p:pic>
        <p:nvPicPr>
          <p:cNvPr id="42" name="4edb42cef57d057480e9c39bbfd87f8e.pn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6791" y="2284860"/>
            <a:ext cx="1233859" cy="1121204"/>
          </a:xfrm>
          <a:prstGeom prst="rect">
            <a:avLst/>
          </a:prstGeom>
          <a:noFill/>
          <a:ln>
            <a:noFill/>
          </a:ln>
          <a:effectLst>
            <a:glow rad="127000">
              <a:schemeClr val="tx2"/>
            </a:glow>
          </a:effectLst>
          <a:extLst/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448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49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0081" y="1003090"/>
            <a:ext cx="3760788" cy="4351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57" y="1853459"/>
            <a:ext cx="3472298" cy="3032020"/>
          </a:xfrm>
          <a:prstGeom prst="rect">
            <a:avLst/>
          </a:prstGeom>
        </p:spPr>
      </p:pic>
      <p:cxnSp>
        <p:nvCxnSpPr>
          <p:cNvPr id="4" name="Conector recto 3"/>
          <p:cNvCxnSpPr/>
          <p:nvPr/>
        </p:nvCxnSpPr>
        <p:spPr>
          <a:xfrm>
            <a:off x="6273558" y="0"/>
            <a:ext cx="34184" cy="685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4" name="CuadroTexto 1"/>
          <p:cNvSpPr txBox="1">
            <a:spLocks noChangeArrowheads="1"/>
          </p:cNvSpPr>
          <p:nvPr/>
        </p:nvSpPr>
        <p:spPr bwMode="auto">
          <a:xfrm>
            <a:off x="822467" y="521886"/>
            <a:ext cx="272222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PREGUNTAS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sp>
        <p:nvSpPr>
          <p:cNvPr id="25" name="CuadroTexto 1"/>
          <p:cNvSpPr txBox="1">
            <a:spLocks noChangeArrowheads="1"/>
          </p:cNvSpPr>
          <p:nvPr/>
        </p:nvSpPr>
        <p:spPr bwMode="auto">
          <a:xfrm>
            <a:off x="5521008" y="450455"/>
            <a:ext cx="6029216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APORTACIONES AL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MUNDO(CAMBIAR LA URL)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sp>
        <p:nvSpPr>
          <p:cNvPr id="26" name="CuadroTexto 1"/>
          <p:cNvSpPr txBox="1">
            <a:spLocks noChangeArrowheads="1"/>
          </p:cNvSpPr>
          <p:nvPr/>
        </p:nvSpPr>
        <p:spPr bwMode="auto">
          <a:xfrm>
            <a:off x="6462026" y="3368543"/>
            <a:ext cx="5606322" cy="461665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altLang="es-ES" sz="2400" dirty="0">
              <a:solidFill>
                <a:srgbClr val="000000"/>
              </a:solidFill>
              <a:latin typeface="Bauhaus 93" panose="04030905020B02020C02" pitchFamily="82" charset="0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6386779" y="326107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/>
              <a:t>https://grupo3ps.wordpress.com/2016/11/29/</a:t>
            </a:r>
            <a:r>
              <a:rPr lang="es-ES_tradnl" dirty="0" err="1"/>
              <a:t>github</a:t>
            </a:r>
            <a:r>
              <a:rPr lang="es-ES_tradnl" dirty="0"/>
              <a:t>-y-su-</a:t>
            </a:r>
            <a:r>
              <a:rPr lang="es-ES_tradnl" dirty="0" err="1"/>
              <a:t>configuracion</a:t>
            </a:r>
            <a:r>
              <a:rPr lang="es-ES_tradnl" dirty="0"/>
              <a:t>-de-</a:t>
            </a:r>
            <a:r>
              <a:rPr lang="es-ES_tradnl" dirty="0" err="1"/>
              <a:t>sincronizacion</a:t>
            </a:r>
            <a:r>
              <a:rPr lang="es-ES_tradnl" dirty="0"/>
              <a:t>/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19" name="Rectángulo 18"/>
          <p:cNvSpPr/>
          <p:nvPr/>
        </p:nvSpPr>
        <p:spPr>
          <a:xfrm>
            <a:off x="1531855" y="1318609"/>
            <a:ext cx="8756650" cy="4918141"/>
          </a:xfrm>
          <a:prstGeom prst="rect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 sz="1600" dirty="0">
              <a:solidFill>
                <a:schemeClr val="bg1">
                  <a:lumMod val="10000"/>
                </a:schemeClr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9698" name="CuadroTexto 1"/>
          <p:cNvSpPr txBox="1">
            <a:spLocks noChangeArrowheads="1"/>
          </p:cNvSpPr>
          <p:nvPr/>
        </p:nvSpPr>
        <p:spPr bwMode="auto">
          <a:xfrm>
            <a:off x="1315937" y="307975"/>
            <a:ext cx="358623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MUESTRA(ALEX)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9472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30722" name="CuadroTexto 1"/>
          <p:cNvSpPr txBox="1">
            <a:spLocks noChangeArrowheads="1"/>
          </p:cNvSpPr>
          <p:nvPr/>
        </p:nvSpPr>
        <p:spPr bwMode="auto">
          <a:xfrm>
            <a:off x="5170488" y="2584450"/>
            <a:ext cx="5451475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9600" dirty="0">
                <a:solidFill>
                  <a:schemeClr val="accent3">
                    <a:lumMod val="25000"/>
                  </a:schemeClr>
                </a:solidFill>
                <a:latin typeface="Berlin Sans FB Demi" panose="020E0802020502020306" pitchFamily="34" charset="0"/>
              </a:rPr>
              <a:t>FIN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" name="CuadroTexto 1"/>
          <p:cNvSpPr txBox="1"/>
          <p:nvPr/>
        </p:nvSpPr>
        <p:spPr>
          <a:xfrm>
            <a:off x="885825" y="561975"/>
            <a:ext cx="3990975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SPRINT PLANNING</a:t>
            </a:r>
          </a:p>
        </p:txBody>
      </p:sp>
      <p:pic>
        <p:nvPicPr>
          <p:cNvPr id="6160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2518" y="1686478"/>
            <a:ext cx="8616010" cy="858998"/>
          </a:xfrm>
          <a:prstGeom prst="rect">
            <a:avLst/>
          </a:prstGeom>
        </p:spPr>
      </p:pic>
      <p:sp>
        <p:nvSpPr>
          <p:cNvPr id="21" name="Rectángulo 20"/>
          <p:cNvSpPr/>
          <p:nvPr/>
        </p:nvSpPr>
        <p:spPr>
          <a:xfrm>
            <a:off x="1312478" y="3076962"/>
            <a:ext cx="9704388" cy="2279045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0" name="CuadroTexto 19"/>
          <p:cNvSpPr txBox="1"/>
          <p:nvPr/>
        </p:nvSpPr>
        <p:spPr>
          <a:xfrm>
            <a:off x="1382686" y="3257222"/>
            <a:ext cx="9321800" cy="240065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Dividimos el tiempo y el valor según la dificultad de las tres nuevas historias de usuario, siendo estas: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Pantalla de inicio.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Marcador del juego.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Muro de defensa.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493" y="314429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" name="CuadroTexto 1"/>
          <p:cNvSpPr txBox="1"/>
          <p:nvPr/>
        </p:nvSpPr>
        <p:spPr>
          <a:xfrm>
            <a:off x="950913" y="544513"/>
            <a:ext cx="7508875" cy="9842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DAILYS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  <p:pic>
        <p:nvPicPr>
          <p:cNvPr id="7185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33500" y="1257300"/>
            <a:ext cx="9704388" cy="497205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19" name="CuadroTexto 18"/>
          <p:cNvSpPr txBox="1"/>
          <p:nvPr/>
        </p:nvSpPr>
        <p:spPr>
          <a:xfrm>
            <a:off x="1531938" y="1392776"/>
            <a:ext cx="9321800" cy="206210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 err="1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Daily</a:t>
            </a:r>
            <a:r>
              <a:rPr lang="es-ES" sz="2200" b="1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 nº1 </a:t>
            </a:r>
            <a:r>
              <a:rPr lang="es-ES" sz="2200" b="1" dirty="0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(22 Noviembre)</a:t>
            </a:r>
            <a:endParaRPr lang="es-ES" sz="2200" b="1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-	División </a:t>
            </a:r>
            <a:r>
              <a:rPr lang="es-ES" sz="2200" b="1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de las tareas de cada miembro del grupo dentro de su roll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Fechas fin de tareas, para llegar a tiempo al final del Sprint final.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1531855" y="2780011"/>
            <a:ext cx="9282113" cy="206210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 err="1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Daily</a:t>
            </a:r>
            <a:r>
              <a:rPr lang="es-ES" sz="2200" b="1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 nº2 </a:t>
            </a:r>
            <a:r>
              <a:rPr lang="es-ES" sz="2200" b="1" dirty="0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(28 Noviembre)</a:t>
            </a:r>
            <a:endParaRPr lang="es-ES" sz="2200" b="1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Ver </a:t>
            </a:r>
            <a:r>
              <a:rPr lang="es-ES" sz="2200" b="1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el progreso de cada miembro del 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grupo.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Dudas </a:t>
            </a:r>
            <a:r>
              <a:rPr lang="es-ES" sz="2200" b="1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o problemas que 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estamos teniendo en el Sprint final.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División de un </a:t>
            </a:r>
            <a:r>
              <a:rPr lang="es-ES" sz="2200" b="1" dirty="0" err="1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testing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final.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1515359" y="4416239"/>
            <a:ext cx="9282113" cy="172354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 err="1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Daily</a:t>
            </a:r>
            <a:r>
              <a:rPr lang="es-ES" sz="2200" b="1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s-ES" sz="2200" b="1" dirty="0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nº3 (29 Noviembre)</a:t>
            </a:r>
            <a:endParaRPr lang="es-ES" sz="2200" b="1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Poner en conjunto los resultados y resolver cualquier problema que tuviéramos.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0497" y="602409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6379" y="2462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621" y="530704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246" y="530704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7651" name="CuadroTexto 3"/>
          <p:cNvSpPr txBox="1">
            <a:spLocks noChangeArrowheads="1"/>
          </p:cNvSpPr>
          <p:nvPr/>
        </p:nvSpPr>
        <p:spPr bwMode="auto">
          <a:xfrm>
            <a:off x="911225" y="609600"/>
            <a:ext cx="436086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ESTIMACIONES</a:t>
            </a:r>
          </a:p>
        </p:txBody>
      </p:sp>
      <p:pic>
        <p:nvPicPr>
          <p:cNvPr id="17425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151" y="1316721"/>
            <a:ext cx="8582470" cy="4895964"/>
          </a:xfrm>
          <a:prstGeom prst="rect">
            <a:avLst/>
          </a:prstGeom>
        </p:spPr>
      </p:pic>
      <p:sp>
        <p:nvSpPr>
          <p:cNvPr id="19" name="Rectángulo 18"/>
          <p:cNvSpPr/>
          <p:nvPr/>
        </p:nvSpPr>
        <p:spPr>
          <a:xfrm>
            <a:off x="1531856" y="1308413"/>
            <a:ext cx="8628766" cy="492833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 sz="16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857288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010" y="3057420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" name="CuadroTexto 1"/>
          <p:cNvSpPr txBox="1"/>
          <p:nvPr/>
        </p:nvSpPr>
        <p:spPr>
          <a:xfrm>
            <a:off x="909638" y="534988"/>
            <a:ext cx="8469312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SPRINT BACKLOG</a:t>
            </a:r>
          </a:p>
        </p:txBody>
      </p:sp>
      <p:pic>
        <p:nvPicPr>
          <p:cNvPr id="8209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715" y="2062672"/>
            <a:ext cx="11137177" cy="3142265"/>
          </a:xfrm>
          <a:prstGeom prst="rect">
            <a:avLst/>
          </a:prstGeom>
        </p:spPr>
      </p:pic>
      <p:sp>
        <p:nvSpPr>
          <p:cNvPr id="18" name="Rectángulo 17"/>
          <p:cNvSpPr/>
          <p:nvPr/>
        </p:nvSpPr>
        <p:spPr>
          <a:xfrm>
            <a:off x="498716" y="2068955"/>
            <a:ext cx="11101147" cy="313598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3554" name="CuadroTexto 1"/>
          <p:cNvSpPr txBox="1">
            <a:spLocks noChangeArrowheads="1"/>
          </p:cNvSpPr>
          <p:nvPr/>
        </p:nvSpPr>
        <p:spPr bwMode="auto">
          <a:xfrm>
            <a:off x="877888" y="563563"/>
            <a:ext cx="10593387" cy="985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PRODUCT BACKLOG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altLang="es-ES" dirty="0">
              <a:latin typeface="Berlin Sans FB Demi" panose="020E0802020502020306" pitchFamily="34" charset="0"/>
            </a:endParaRPr>
          </a:p>
        </p:txBody>
      </p:sp>
      <p:pic>
        <p:nvPicPr>
          <p:cNvPr id="9233" name="Imagen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ángulo 1"/>
          <p:cNvSpPr/>
          <p:nvPr/>
        </p:nvSpPr>
        <p:spPr>
          <a:xfrm>
            <a:off x="919163" y="1590675"/>
            <a:ext cx="10552112" cy="4681538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 useBgFill="1">
        <p:nvSpPr>
          <p:cNvPr id="20" name="Rectángulo 19"/>
          <p:cNvSpPr/>
          <p:nvPr/>
        </p:nvSpPr>
        <p:spPr>
          <a:xfrm>
            <a:off x="6303963" y="5006975"/>
            <a:ext cx="676275" cy="2635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/>
          </a:p>
        </p:txBody>
      </p:sp>
      <p:sp>
        <p:nvSpPr>
          <p:cNvPr id="21" name="CuadroTexto 20"/>
          <p:cNvSpPr txBox="1"/>
          <p:nvPr/>
        </p:nvSpPr>
        <p:spPr>
          <a:xfrm>
            <a:off x="1073150" y="1644650"/>
            <a:ext cx="9813925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>
                <a:solidFill>
                  <a:schemeClr val="accent3">
                    <a:lumMod val="25000"/>
                  </a:schemeClr>
                </a:solidFill>
                <a:latin typeface="Calibri" panose="020F0502020204030204" pitchFamily="34" charset="0"/>
              </a:rPr>
              <a:t>-	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PANTALLA DE INICIO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1154235" y="4828096"/>
            <a:ext cx="9813925" cy="4318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-	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MURO DE DEFENSA</a:t>
            </a:r>
            <a:endParaRPr lang="es-ES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1100645" y="3161356"/>
            <a:ext cx="9813925" cy="4302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>
                <a:solidFill>
                  <a:schemeClr val="accent3">
                    <a:lumMod val="25000"/>
                  </a:schemeClr>
                </a:solidFill>
                <a:latin typeface="Calibri" panose="020F0502020204030204" pitchFamily="34" charset="0"/>
              </a:rPr>
              <a:t>-	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PUNTUACIÓN Y VIDAS</a:t>
            </a:r>
            <a:endParaRPr lang="es-ES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4" name="Rectángulo 23"/>
          <p:cNvSpPr/>
          <p:nvPr/>
        </p:nvSpPr>
        <p:spPr>
          <a:xfrm>
            <a:off x="1579563" y="2132013"/>
            <a:ext cx="8801100" cy="3333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5" name="CuadroTexto 24"/>
          <p:cNvSpPr txBox="1"/>
          <p:nvPr/>
        </p:nvSpPr>
        <p:spPr>
          <a:xfrm>
            <a:off x="1403350" y="2514600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0%</a:t>
            </a:r>
            <a:endParaRPr lang="es-ES" sz="1600" dirty="0">
              <a:latin typeface="+mn-lt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10013950" y="2514600"/>
            <a:ext cx="731838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100% </a:t>
            </a:r>
            <a:endParaRPr lang="es-ES" sz="1600" dirty="0">
              <a:latin typeface="+mn-lt"/>
            </a:endParaRPr>
          </a:p>
        </p:txBody>
      </p:sp>
      <p:sp>
        <p:nvSpPr>
          <p:cNvPr id="27" name="Rectángulo 26"/>
          <p:cNvSpPr/>
          <p:nvPr/>
        </p:nvSpPr>
        <p:spPr>
          <a:xfrm>
            <a:off x="1579563" y="5354638"/>
            <a:ext cx="8801100" cy="33178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8" name="Rectángulo 27"/>
          <p:cNvSpPr/>
          <p:nvPr/>
        </p:nvSpPr>
        <p:spPr>
          <a:xfrm>
            <a:off x="1579563" y="3700463"/>
            <a:ext cx="8801100" cy="33178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9" name="CuadroTexto 28"/>
          <p:cNvSpPr txBox="1"/>
          <p:nvPr/>
        </p:nvSpPr>
        <p:spPr>
          <a:xfrm>
            <a:off x="1403350" y="4133850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0%</a:t>
            </a:r>
            <a:endParaRPr lang="es-ES" sz="1600" dirty="0">
              <a:latin typeface="+mn-lt"/>
            </a:endParaRPr>
          </a:p>
        </p:txBody>
      </p:sp>
      <p:sp>
        <p:nvSpPr>
          <p:cNvPr id="30" name="CuadroTexto 29"/>
          <p:cNvSpPr txBox="1"/>
          <p:nvPr/>
        </p:nvSpPr>
        <p:spPr>
          <a:xfrm>
            <a:off x="1403350" y="5770563"/>
            <a:ext cx="12922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0%</a:t>
            </a:r>
            <a:endParaRPr lang="es-ES" sz="1600" dirty="0">
              <a:latin typeface="+mn-lt"/>
            </a:endParaRPr>
          </a:p>
        </p:txBody>
      </p:sp>
      <p:sp>
        <p:nvSpPr>
          <p:cNvPr id="31" name="CuadroTexto 30"/>
          <p:cNvSpPr txBox="1"/>
          <p:nvPr/>
        </p:nvSpPr>
        <p:spPr>
          <a:xfrm>
            <a:off x="9998075" y="5746750"/>
            <a:ext cx="1538288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100%</a:t>
            </a:r>
            <a:endParaRPr lang="es-ES" sz="1600" dirty="0">
              <a:latin typeface="+mn-lt"/>
            </a:endParaRPr>
          </a:p>
        </p:txBody>
      </p:sp>
      <p:sp>
        <p:nvSpPr>
          <p:cNvPr id="32" name="CuadroTexto 31"/>
          <p:cNvSpPr txBox="1"/>
          <p:nvPr/>
        </p:nvSpPr>
        <p:spPr>
          <a:xfrm>
            <a:off x="9932988" y="4114800"/>
            <a:ext cx="1538287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100%</a:t>
            </a:r>
            <a:endParaRPr lang="es-ES" sz="1600" dirty="0">
              <a:latin typeface="+mn-lt"/>
            </a:endParaRPr>
          </a:p>
        </p:txBody>
      </p:sp>
      <p:sp>
        <p:nvSpPr>
          <p:cNvPr id="34" name="Rectángulo 33"/>
          <p:cNvSpPr/>
          <p:nvPr/>
        </p:nvSpPr>
        <p:spPr>
          <a:xfrm>
            <a:off x="1579563" y="3700463"/>
            <a:ext cx="3692525" cy="33178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36" name="Rectángulo 35"/>
          <p:cNvSpPr/>
          <p:nvPr/>
        </p:nvSpPr>
        <p:spPr>
          <a:xfrm>
            <a:off x="1579564" y="3700463"/>
            <a:ext cx="6918324" cy="333375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37" name="CuadroTexto 36"/>
          <p:cNvSpPr txBox="1"/>
          <p:nvPr/>
        </p:nvSpPr>
        <p:spPr>
          <a:xfrm>
            <a:off x="3105755" y="5754688"/>
            <a:ext cx="1250345" cy="33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22,25%</a:t>
            </a:r>
            <a:endParaRPr lang="es-ES" sz="1600" dirty="0">
              <a:latin typeface="+mn-lt"/>
            </a:endParaRPr>
          </a:p>
        </p:txBody>
      </p:sp>
      <p:sp>
        <p:nvSpPr>
          <p:cNvPr id="38" name="CuadroTexto 37"/>
          <p:cNvSpPr txBox="1"/>
          <p:nvPr/>
        </p:nvSpPr>
        <p:spPr>
          <a:xfrm>
            <a:off x="8494321" y="4095822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80%</a:t>
            </a:r>
            <a:endParaRPr lang="es-ES" sz="1600" dirty="0">
              <a:latin typeface="+mn-lt"/>
            </a:endParaRPr>
          </a:p>
        </p:txBody>
      </p:sp>
      <p:sp>
        <p:nvSpPr>
          <p:cNvPr id="39" name="Rectángulo 38"/>
          <p:cNvSpPr/>
          <p:nvPr/>
        </p:nvSpPr>
        <p:spPr>
          <a:xfrm>
            <a:off x="1579563" y="2136775"/>
            <a:ext cx="3002241" cy="33178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46" name="Rectángulo 45"/>
          <p:cNvSpPr/>
          <p:nvPr/>
        </p:nvSpPr>
        <p:spPr>
          <a:xfrm>
            <a:off x="7708245" y="2136775"/>
            <a:ext cx="1705629" cy="32385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47" name="CuadroTexto 46"/>
          <p:cNvSpPr txBox="1"/>
          <p:nvPr/>
        </p:nvSpPr>
        <p:spPr>
          <a:xfrm>
            <a:off x="9548813" y="2120900"/>
            <a:ext cx="93027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9</a:t>
            </a:r>
            <a:endParaRPr lang="es-ES" sz="1600" dirty="0">
              <a:latin typeface="+mn-lt"/>
            </a:endParaRPr>
          </a:p>
        </p:txBody>
      </p:sp>
      <p:sp>
        <p:nvSpPr>
          <p:cNvPr id="48" name="CuadroTexto 47"/>
          <p:cNvSpPr txBox="1"/>
          <p:nvPr/>
        </p:nvSpPr>
        <p:spPr>
          <a:xfrm>
            <a:off x="5685910" y="2138363"/>
            <a:ext cx="1285874" cy="3381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2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49" name="CuadroTexto 48"/>
          <p:cNvSpPr txBox="1"/>
          <p:nvPr/>
        </p:nvSpPr>
        <p:spPr>
          <a:xfrm>
            <a:off x="9185275" y="2541588"/>
            <a:ext cx="725488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91%</a:t>
            </a:r>
            <a:endParaRPr lang="es-ES" sz="1600" dirty="0">
              <a:latin typeface="+mn-lt"/>
            </a:endParaRPr>
          </a:p>
        </p:txBody>
      </p:sp>
      <p:sp>
        <p:nvSpPr>
          <p:cNvPr id="50" name="CuadroTexto 49"/>
          <p:cNvSpPr txBox="1"/>
          <p:nvPr/>
        </p:nvSpPr>
        <p:spPr>
          <a:xfrm>
            <a:off x="2272990" y="2133600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1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2653235" y="3689350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4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54" name="Rectángulo 53"/>
          <p:cNvSpPr/>
          <p:nvPr/>
        </p:nvSpPr>
        <p:spPr>
          <a:xfrm>
            <a:off x="5272088" y="3698875"/>
            <a:ext cx="3430391" cy="33813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53" name="CuadroTexto 52"/>
          <p:cNvSpPr txBox="1"/>
          <p:nvPr/>
        </p:nvSpPr>
        <p:spPr>
          <a:xfrm>
            <a:off x="6303963" y="3704130"/>
            <a:ext cx="77787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5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56" name="CuadroTexto 55"/>
          <p:cNvSpPr txBox="1"/>
          <p:nvPr/>
        </p:nvSpPr>
        <p:spPr>
          <a:xfrm>
            <a:off x="9140434" y="3707455"/>
            <a:ext cx="93027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9</a:t>
            </a:r>
            <a:endParaRPr lang="es-ES" sz="1600" dirty="0">
              <a:latin typeface="+mn-lt"/>
            </a:endParaRPr>
          </a:p>
        </p:txBody>
      </p:sp>
      <p:sp>
        <p:nvSpPr>
          <p:cNvPr id="57" name="CuadroTexto 56"/>
          <p:cNvSpPr txBox="1"/>
          <p:nvPr/>
        </p:nvSpPr>
        <p:spPr>
          <a:xfrm>
            <a:off x="5066195" y="4073525"/>
            <a:ext cx="723900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4</a:t>
            </a:r>
            <a:r>
              <a:rPr lang="es-ES" sz="16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0</a:t>
            </a: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%</a:t>
            </a:r>
            <a:endParaRPr lang="es-ES" sz="1600" dirty="0">
              <a:latin typeface="+mn-lt"/>
            </a:endParaRPr>
          </a:p>
        </p:txBody>
      </p:sp>
      <p:sp>
        <p:nvSpPr>
          <p:cNvPr id="60" name="CuadroTexto 59"/>
          <p:cNvSpPr txBox="1"/>
          <p:nvPr/>
        </p:nvSpPr>
        <p:spPr>
          <a:xfrm>
            <a:off x="4972944" y="5389563"/>
            <a:ext cx="12922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5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63" name="Rectángulo 62"/>
          <p:cNvSpPr/>
          <p:nvPr/>
        </p:nvSpPr>
        <p:spPr>
          <a:xfrm>
            <a:off x="9185275" y="5362575"/>
            <a:ext cx="1195388" cy="32385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64" name="CuadroTexto 63"/>
          <p:cNvSpPr txBox="1"/>
          <p:nvPr/>
        </p:nvSpPr>
        <p:spPr>
          <a:xfrm>
            <a:off x="9050338" y="5746750"/>
            <a:ext cx="725487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89%</a:t>
            </a:r>
            <a:endParaRPr lang="es-ES" sz="1600" dirty="0">
              <a:latin typeface="+mn-lt"/>
            </a:endParaRPr>
          </a:p>
        </p:txBody>
      </p:sp>
      <p:sp>
        <p:nvSpPr>
          <p:cNvPr id="58" name="CuadroTexto 57"/>
          <p:cNvSpPr txBox="1"/>
          <p:nvPr/>
        </p:nvSpPr>
        <p:spPr>
          <a:xfrm>
            <a:off x="4233862" y="2504237"/>
            <a:ext cx="12922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36,5%</a:t>
            </a:r>
            <a:endParaRPr lang="es-ES" sz="1600" dirty="0">
              <a:latin typeface="+mn-lt"/>
            </a:endParaRPr>
          </a:p>
        </p:txBody>
      </p:sp>
      <p:sp>
        <p:nvSpPr>
          <p:cNvPr id="62" name="CuadroTexto 61"/>
          <p:cNvSpPr txBox="1"/>
          <p:nvPr/>
        </p:nvSpPr>
        <p:spPr>
          <a:xfrm>
            <a:off x="2049462" y="5368574"/>
            <a:ext cx="12922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6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55" name="CuadroTexto 54"/>
          <p:cNvSpPr txBox="1"/>
          <p:nvPr/>
        </p:nvSpPr>
        <p:spPr>
          <a:xfrm>
            <a:off x="7386702" y="2543025"/>
            <a:ext cx="12922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73%</a:t>
            </a:r>
            <a:endParaRPr lang="es-ES" sz="1600" dirty="0">
              <a:latin typeface="+mn-lt"/>
            </a:endParaRPr>
          </a:p>
        </p:txBody>
      </p:sp>
      <p:sp>
        <p:nvSpPr>
          <p:cNvPr id="59" name="CuadroTexto 58"/>
          <p:cNvSpPr txBox="1"/>
          <p:nvPr/>
        </p:nvSpPr>
        <p:spPr>
          <a:xfrm>
            <a:off x="8210309" y="2153037"/>
            <a:ext cx="1285874" cy="3381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3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65" name="Rectángulo 64"/>
          <p:cNvSpPr/>
          <p:nvPr/>
        </p:nvSpPr>
        <p:spPr>
          <a:xfrm>
            <a:off x="3462065" y="5362575"/>
            <a:ext cx="3924637" cy="32385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61" name="CuadroTexto 60"/>
          <p:cNvSpPr txBox="1"/>
          <p:nvPr/>
        </p:nvSpPr>
        <p:spPr>
          <a:xfrm>
            <a:off x="5077332" y="5358430"/>
            <a:ext cx="93027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7</a:t>
            </a:r>
            <a:endParaRPr lang="es-ES" sz="1600" dirty="0">
              <a:latin typeface="+mn-lt"/>
            </a:endParaRPr>
          </a:p>
        </p:txBody>
      </p:sp>
      <p:sp>
        <p:nvSpPr>
          <p:cNvPr id="66" name="CuadroTexto 65"/>
          <p:cNvSpPr txBox="1"/>
          <p:nvPr/>
        </p:nvSpPr>
        <p:spPr>
          <a:xfrm>
            <a:off x="8024589" y="5368573"/>
            <a:ext cx="93027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8</a:t>
            </a:r>
            <a:endParaRPr lang="es-ES" sz="1600" dirty="0">
              <a:latin typeface="+mn-lt"/>
            </a:endParaRPr>
          </a:p>
        </p:txBody>
      </p:sp>
      <p:sp>
        <p:nvSpPr>
          <p:cNvPr id="67" name="CuadroTexto 66"/>
          <p:cNvSpPr txBox="1"/>
          <p:nvPr/>
        </p:nvSpPr>
        <p:spPr>
          <a:xfrm>
            <a:off x="9445625" y="5344034"/>
            <a:ext cx="93027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9</a:t>
            </a:r>
            <a:endParaRPr lang="es-ES" sz="1600" dirty="0">
              <a:latin typeface="+mn-lt"/>
            </a:endParaRPr>
          </a:p>
        </p:txBody>
      </p:sp>
      <p:sp>
        <p:nvSpPr>
          <p:cNvPr id="68" name="CuadroTexto 67"/>
          <p:cNvSpPr txBox="1"/>
          <p:nvPr/>
        </p:nvSpPr>
        <p:spPr>
          <a:xfrm>
            <a:off x="7096435" y="5754688"/>
            <a:ext cx="1250345" cy="33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66,75%</a:t>
            </a:r>
            <a:endParaRPr lang="es-ES" sz="1600" dirty="0">
              <a:latin typeface="+mn-lt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1333597" y="140129"/>
            <a:ext cx="884408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MAPAS DE HISTORIA DE USUARIO(JAVI)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Imagen 2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506" y="983106"/>
            <a:ext cx="9162994" cy="5725287"/>
          </a:xfrm>
          <a:prstGeom prst="rect">
            <a:avLst/>
          </a:prstGeom>
        </p:spPr>
      </p:pic>
      <p:sp>
        <p:nvSpPr>
          <p:cNvPr id="29" name="Rectángulo 28"/>
          <p:cNvSpPr/>
          <p:nvPr/>
        </p:nvSpPr>
        <p:spPr>
          <a:xfrm>
            <a:off x="1627244" y="983106"/>
            <a:ext cx="9162994" cy="572528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pic>
        <p:nvPicPr>
          <p:cNvPr id="21" name="Imagen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474" y="2613065"/>
            <a:ext cx="309513" cy="2251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2" name="Imagen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0402" y="2613065"/>
            <a:ext cx="309513" cy="2251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3" name="Imagen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791" y="2598053"/>
            <a:ext cx="309513" cy="2251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4" name="Imagen 2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086" y="2598053"/>
            <a:ext cx="309513" cy="184070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6" name="Imagen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9381" y="3369469"/>
            <a:ext cx="309513" cy="2251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7" name="Imagen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0755" y="4642010"/>
            <a:ext cx="309513" cy="2251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30" name="Imagen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732" y="3369469"/>
            <a:ext cx="309513" cy="2251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32" name="Imagen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733" y="4041901"/>
            <a:ext cx="309513" cy="2251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944991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913455" y="499371"/>
            <a:ext cx="735329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H.U. CON USO DEL PRODUCTO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31" y="1253231"/>
            <a:ext cx="5106335" cy="2824781"/>
          </a:xfrm>
          <a:prstGeom prst="rect">
            <a:avLst/>
          </a:prstGeom>
        </p:spPr>
      </p:pic>
      <p:pic>
        <p:nvPicPr>
          <p:cNvPr id="21" name="Imagen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3872" y="1253231"/>
            <a:ext cx="4983028" cy="2793286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3541" y="4123986"/>
            <a:ext cx="4787948" cy="262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28898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917575" y="531813"/>
            <a:ext cx="53832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HISTORIAS DE USUARIO</a:t>
            </a: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ángulo 4"/>
          <p:cNvSpPr/>
          <p:nvPr/>
        </p:nvSpPr>
        <p:spPr>
          <a:xfrm>
            <a:off x="936625" y="1377950"/>
            <a:ext cx="9731375" cy="1525588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2" name="Rectángulo 21"/>
          <p:cNvSpPr/>
          <p:nvPr/>
        </p:nvSpPr>
        <p:spPr>
          <a:xfrm>
            <a:off x="906463" y="3038474"/>
            <a:ext cx="9731375" cy="1746249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3" name="Rectángulo 22"/>
          <p:cNvSpPr/>
          <p:nvPr/>
        </p:nvSpPr>
        <p:spPr>
          <a:xfrm>
            <a:off x="906463" y="4943898"/>
            <a:ext cx="9731375" cy="1735137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" name="CuadroTexto 1"/>
          <p:cNvSpPr txBox="1"/>
          <p:nvPr/>
        </p:nvSpPr>
        <p:spPr>
          <a:xfrm>
            <a:off x="936625" y="1423988"/>
            <a:ext cx="9840913" cy="147732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1. COMO USUARIO, QUIERO QUE EL JUEGO TENGA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UNA PANTALLA DE INICIO PARA TENER UNA BUENA PRESENTACIÓN DE CARA AL INICIO DEL JUEGO.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PRE:APARICIÓN DE UNA PANTALLA ANTES DE EMPEZAR EL JUEGO.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CON: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PANTALLA DE INICIO AL ABRIR LA APP.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POS: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CUANDO ABRA LA APLICACIÓN TENER UNA PANTALLA DE INICIO</a:t>
            </a:r>
            <a:r>
              <a:rPr lang="es-ES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s-ES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CuadroTexto 24"/>
          <p:cNvSpPr txBox="1"/>
          <p:nvPr/>
        </p:nvSpPr>
        <p:spPr>
          <a:xfrm>
            <a:off x="981075" y="3054350"/>
            <a:ext cx="942454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2. COMO USUARIO, QUIERO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UNA PUNTUACIÓN Y VIDAS CON </a:t>
            </a: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 OBJETIVO DE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AUMENTAR LA DURABILIDAD DE LA PARTIDA Y MOTIVARME POR MEJORAR LA PUNTUACIÓN.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PRE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PUNTUACIÓN: 0 , VIDAS: 3.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CON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SUMAR PUNTUACIÓN CUANDO SE MATEN ENEMIGOS Y REDUCIR VIDAS SI TE 	IMPACTA UNA BALA ENEMIGA.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POS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AUMENTEN PUNTOS Y DISMINUIR VIDAS.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936625" y="4966123"/>
            <a:ext cx="9701213" cy="175432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 COMO USUARIO, QUIERO QUE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TENER UN MURO DE DEFENSA CON EL OBJETIVO DE PODER AUMENTAR LA JUGABILIDAD Y EL TIEMPO DE JUEGO POR PARTIDA.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PRE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TENER ENEMIGOS DISPARANDO.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CON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CUANDO IMPACTA UNA BALA EN LA DEFENSA DEFIENDE A LA NAVE Y NO REDUCE 	VIDAS.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POS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PROTEGER A LA NAVE.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Personalizado 10">
      <a:dk1>
        <a:srgbClr val="C9F0FE"/>
      </a:dk1>
      <a:lt1>
        <a:srgbClr val="C9F0FE"/>
      </a:lt1>
      <a:dk2>
        <a:srgbClr val="005878"/>
      </a:dk2>
      <a:lt2>
        <a:srgbClr val="04A5DF"/>
      </a:lt2>
      <a:accent1>
        <a:srgbClr val="C9F0FE"/>
      </a:accent1>
      <a:accent2>
        <a:srgbClr val="C9F0FE"/>
      </a:accent2>
      <a:accent3>
        <a:srgbClr val="C9F0FE"/>
      </a:accent3>
      <a:accent4>
        <a:srgbClr val="C9F0FE"/>
      </a:accent4>
      <a:accent5>
        <a:srgbClr val="C9F0FE"/>
      </a:accent5>
      <a:accent6>
        <a:srgbClr val="C9F0FE"/>
      </a:accent6>
      <a:hlink>
        <a:srgbClr val="C9F0FE"/>
      </a:hlink>
      <a:folHlink>
        <a:srgbClr val="C9F0FE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1578</TotalTime>
  <Words>304</Words>
  <Application>Microsoft Macintosh PowerPoint</Application>
  <PresentationFormat>Panorámica</PresentationFormat>
  <Paragraphs>85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3" baseType="lpstr">
      <vt:lpstr>Arial</vt:lpstr>
      <vt:lpstr>Bauhaus 93</vt:lpstr>
      <vt:lpstr>Berlin Sans FB Demi</vt:lpstr>
      <vt:lpstr>Calibri</vt:lpstr>
      <vt:lpstr>Helvetica</vt:lpstr>
      <vt:lpstr>Trebuchet MS</vt:lpstr>
      <vt:lpstr>Tw Cen MT</vt:lpstr>
      <vt:lpstr>Circuito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PROCESOS SOFTWARE</dc:title>
  <dc:creator>Carlos López García;Daniel Macías Medina</dc:creator>
  <cp:lastModifiedBy>LUIS CARLOS JIMENEZ LOPEZ</cp:lastModifiedBy>
  <cp:revision>127</cp:revision>
  <dcterms:created xsi:type="dcterms:W3CDTF">2016-09-27T11:00:21Z</dcterms:created>
  <dcterms:modified xsi:type="dcterms:W3CDTF">2016-11-29T10:36:07Z</dcterms:modified>
</cp:coreProperties>
</file>

<file path=docProps/thumbnail.jpeg>
</file>